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2" r:id="rId2"/>
    <p:sldId id="283" r:id="rId3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2B5"/>
    <a:srgbClr val="ABABAB"/>
    <a:srgbClr val="6C6C6C"/>
    <a:srgbClr val="F3F3F3"/>
    <a:srgbClr val="FAFAFA"/>
    <a:srgbClr val="6B6B6B"/>
    <a:srgbClr val="6F6F6F"/>
    <a:srgbClr val="B1B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7" d="100"/>
          <a:sy n="117" d="100"/>
        </p:scale>
        <p:origin x="63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128"/>
    </p:cViewPr>
  </p:sorterViewPr>
  <p:notesViewPr>
    <p:cSldViewPr showGuides="1">
      <p:cViewPr varScale="1">
        <p:scale>
          <a:sx n="60" d="100"/>
          <a:sy n="60" d="100"/>
        </p:scale>
        <p:origin x="-2490" y="-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847343DD-C781-4686-A11F-0DF3CAEE7E6D}" type="datetime1">
              <a:rPr lang="fr-FR" altLang="fr-FR"/>
              <a:pPr>
                <a:defRPr/>
              </a:pPr>
              <a:t>20/11/2018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C7003A5E-8769-49C6-B31E-564D7CDB539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0570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4A0875C-4A16-43CF-8510-0B94F5059E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9015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oter_ppt_bleu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1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58888" y="2278063"/>
            <a:ext cx="6553200" cy="892175"/>
          </a:xfrm>
        </p:spPr>
        <p:txBody>
          <a:bodyPr/>
          <a:lstStyle>
            <a:lvl1pPr algn="l">
              <a:lnSpc>
                <a:spcPct val="120000"/>
              </a:lnSpc>
              <a:defRPr>
                <a:solidFill>
                  <a:srgbClr val="ABABAB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284538"/>
            <a:ext cx="6513512" cy="1922462"/>
          </a:xfrm>
        </p:spPr>
        <p:txBody>
          <a:bodyPr/>
          <a:lstStyle>
            <a:lvl1pPr>
              <a:buFont typeface="Verdana" pitchFamily="34" charset="0"/>
              <a:buNone/>
              <a:defRPr sz="1800" baseline="0">
                <a:solidFill>
                  <a:srgbClr val="6C6C6C"/>
                </a:solidFill>
              </a:defRPr>
            </a:lvl1pPr>
          </a:lstStyle>
          <a:p>
            <a:r>
              <a:rPr lang="fr-FR" dirty="0"/>
              <a:t>Cliquez pour modifier le style des sous-</a:t>
            </a:r>
            <a:r>
              <a:rPr lang="fr-FR"/>
              <a:t>titres </a:t>
            </a:r>
            <a:r>
              <a:rPr lang="fr-FR" smtClean="0"/>
              <a:t>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451600"/>
            <a:ext cx="4102100" cy="409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Alistore ERI | www.alistore.eu</a:t>
            </a:r>
          </a:p>
          <a:p>
            <a:pPr>
              <a:defRPr/>
            </a:pPr>
            <a:r>
              <a:rPr lang="fr-FR" altLang="fr-FR"/>
              <a:t>Présentation du 15 octobre 2009</a:t>
            </a:r>
          </a:p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0717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Alistore ERI | www.alistore.eu</a:t>
            </a:r>
          </a:p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966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34138" y="260350"/>
            <a:ext cx="2036762" cy="58658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5957888" cy="58658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Alistore ERI | www.alistore.eu</a:t>
            </a:r>
          </a:p>
        </p:txBody>
      </p:sp>
    </p:spTree>
    <p:extLst>
      <p:ext uri="{BB962C8B-B14F-4D97-AF65-F5344CB8AC3E}">
        <p14:creationId xmlns:p14="http://schemas.microsoft.com/office/powerpoint/2010/main" val="224977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lnSpc>
                <a:spcPct val="100000"/>
              </a:lnSpc>
              <a:defRPr sz="2000"/>
            </a:lvl3pPr>
            <a:lvl4pPr>
              <a:defRPr sz="1800"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Alistore ERI | www.alistore.eu</a:t>
            </a:r>
          </a:p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919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Alistore ERI | www.alistore.eu</a:t>
            </a:r>
          </a:p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939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1125538"/>
            <a:ext cx="3990975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67225" y="1125538"/>
            <a:ext cx="3992563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Alistore ERI | www.alistore.eu</a:t>
            </a:r>
          </a:p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347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Alistore ERI | www.alistore.eu</a:t>
            </a:r>
          </a:p>
        </p:txBody>
      </p:sp>
    </p:spTree>
    <p:extLst>
      <p:ext uri="{BB962C8B-B14F-4D97-AF65-F5344CB8AC3E}">
        <p14:creationId xmlns:p14="http://schemas.microsoft.com/office/powerpoint/2010/main" val="245256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Alistore ERI | www.alistore.eu</a:t>
            </a:r>
          </a:p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442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Alistore ERI | www.alistore.eu</a:t>
            </a:r>
          </a:p>
        </p:txBody>
      </p:sp>
    </p:spTree>
    <p:extLst>
      <p:ext uri="{BB962C8B-B14F-4D97-AF65-F5344CB8AC3E}">
        <p14:creationId xmlns:p14="http://schemas.microsoft.com/office/powerpoint/2010/main" val="114325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Alistore ERI | www.alistore.eu</a:t>
            </a:r>
          </a:p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2008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Alistore ERI | www.alistore.eu</a:t>
            </a:r>
          </a:p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680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125538"/>
            <a:ext cx="8135937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1027" name="Picture 11" descr="Footer_ppt_bleu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00258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4213" y="6653213"/>
            <a:ext cx="26638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Alistore ERI | www.alistore.eu</a:t>
            </a:r>
          </a:p>
          <a:p>
            <a:pPr>
              <a:defRPr/>
            </a:pPr>
            <a:endParaRPr lang="fr-FR" altLang="fr-F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897563" y="6648450"/>
            <a:ext cx="26638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algn="r" eaLnBrk="1" hangingPunct="1">
              <a:defRPr/>
            </a:pPr>
            <a:r>
              <a:rPr lang="fr-FR" altLang="fr-FR" sz="1000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October</a:t>
            </a:r>
            <a:r>
              <a:rPr lang="fr-FR" altLang="fr-FR" sz="1000" dirty="0" smtClean="0">
                <a:solidFill>
                  <a:schemeClr val="bg1"/>
                </a:solidFill>
                <a:latin typeface="Verdana" panose="020B0604030504040204" pitchFamily="34" charset="0"/>
              </a:rPr>
              <a:t> 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73" r:id="rId2"/>
    <p:sldLayoutId id="2147483974" r:id="rId3"/>
    <p:sldLayoutId id="2147483975" r:id="rId4"/>
    <p:sldLayoutId id="2147483981" r:id="rId5"/>
    <p:sldLayoutId id="2147483976" r:id="rId6"/>
    <p:sldLayoutId id="2147483982" r:id="rId7"/>
    <p:sldLayoutId id="2147483977" r:id="rId8"/>
    <p:sldLayoutId id="2147483978" r:id="rId9"/>
    <p:sldLayoutId id="2147483979" r:id="rId10"/>
    <p:sldLayoutId id="214748398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B72B5"/>
          </a:solidFill>
          <a:latin typeface="+mj-lt"/>
          <a:ea typeface="Geneva" charset="-128"/>
          <a:cs typeface="Geneva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B72B5"/>
          </a:solidFill>
          <a:latin typeface="Arial" charset="0"/>
          <a:ea typeface="Geneva" charset="-128"/>
          <a:cs typeface="Geneva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B72B5"/>
          </a:solidFill>
          <a:latin typeface="Arial" charset="0"/>
          <a:ea typeface="Geneva" charset="-128"/>
          <a:cs typeface="Geneva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B72B5"/>
          </a:solidFill>
          <a:latin typeface="Arial" charset="0"/>
          <a:ea typeface="Geneva" charset="-128"/>
          <a:cs typeface="Geneva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B72B5"/>
          </a:solidFill>
          <a:latin typeface="Arial" charset="0"/>
          <a:ea typeface="Geneva" charset="-128"/>
          <a:cs typeface="Geneva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400" i="1">
          <a:solidFill>
            <a:srgbClr val="0B72B5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i="1">
          <a:solidFill>
            <a:srgbClr val="0B72B5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i="1">
          <a:solidFill>
            <a:srgbClr val="0B72B5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i="1">
          <a:solidFill>
            <a:srgbClr val="0B72B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 "/>
        <a:defRPr sz="1400" b="1">
          <a:solidFill>
            <a:srgbClr val="B1B1B1"/>
          </a:solidFill>
          <a:latin typeface="+mn-lt"/>
          <a:ea typeface="Geneva" charset="-128"/>
          <a:cs typeface="Geneva" charset="-128"/>
        </a:defRPr>
      </a:lvl1pPr>
      <a:lvl2pPr marL="447675" indent="-268288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AutoNum type="arabicPeriod"/>
        <a:defRPr sz="2400" b="1" u="sng">
          <a:solidFill>
            <a:srgbClr val="6F6F6F"/>
          </a:solidFill>
          <a:latin typeface="+mn-lt"/>
          <a:ea typeface="Geneva" charset="-128"/>
        </a:defRPr>
      </a:lvl2pPr>
      <a:lvl3pPr marL="627063" indent="287338" algn="l" rtl="0" eaLnBrk="0" fontAlgn="base" hangingPunct="0">
        <a:spcBef>
          <a:spcPts val="1200"/>
        </a:spcBef>
        <a:spcAft>
          <a:spcPct val="0"/>
        </a:spcAft>
        <a:buFont typeface="Verdana" panose="020B0604030504040204" pitchFamily="34" charset="0"/>
        <a:buChar char=" "/>
        <a:defRPr sz="1600" b="1">
          <a:solidFill>
            <a:srgbClr val="6B6B6B"/>
          </a:solidFill>
          <a:latin typeface="+mn-lt"/>
          <a:ea typeface="Geneva" charset="-128"/>
        </a:defRPr>
      </a:lvl3pPr>
      <a:lvl4pPr marL="987425" indent="-180975" algn="l" rtl="0" eaLnBrk="0" fontAlgn="base" hangingPunct="0">
        <a:spcBef>
          <a:spcPct val="30000"/>
        </a:spcBef>
        <a:spcAft>
          <a:spcPct val="0"/>
        </a:spcAft>
        <a:buClr>
          <a:srgbClr val="0B72B5"/>
        </a:buClr>
        <a:buChar char="•"/>
        <a:defRPr sz="1600">
          <a:solidFill>
            <a:srgbClr val="6B6B6B"/>
          </a:solidFill>
          <a:latin typeface="+mn-lt"/>
          <a:ea typeface="Geneva" charset="-128"/>
        </a:defRPr>
      </a:lvl4pPr>
      <a:lvl5pPr marL="1341438" indent="-174625" algn="l" rtl="0" eaLnBrk="0" fontAlgn="base" hangingPunct="0">
        <a:lnSpc>
          <a:spcPct val="110000"/>
        </a:lnSpc>
        <a:spcBef>
          <a:spcPct val="20000"/>
        </a:spcBef>
        <a:spcAft>
          <a:spcPct val="50000"/>
        </a:spcAft>
        <a:buFont typeface="Arial" panose="020B0604020202020204" pitchFamily="34" charset="0"/>
        <a:buChar char=" "/>
        <a:defRPr sz="1400">
          <a:solidFill>
            <a:srgbClr val="6B6B6B"/>
          </a:solidFill>
          <a:latin typeface="+mn-lt"/>
          <a:ea typeface="Geneva" charset="-128"/>
        </a:defRPr>
      </a:lvl5pPr>
      <a:lvl6pPr marL="1798638" indent="-174625" algn="l" rtl="0" fontAlgn="base">
        <a:lnSpc>
          <a:spcPct val="110000"/>
        </a:lnSpc>
        <a:spcBef>
          <a:spcPct val="20000"/>
        </a:spcBef>
        <a:spcAft>
          <a:spcPct val="50000"/>
        </a:spcAft>
        <a:buFont typeface="Arial" charset="0"/>
        <a:buChar char=" "/>
        <a:defRPr sz="1200">
          <a:solidFill>
            <a:srgbClr val="6B6B6B"/>
          </a:solidFill>
          <a:latin typeface="+mn-lt"/>
        </a:defRPr>
      </a:lvl6pPr>
      <a:lvl7pPr marL="2255838" indent="-174625" algn="l" rtl="0" fontAlgn="base">
        <a:lnSpc>
          <a:spcPct val="110000"/>
        </a:lnSpc>
        <a:spcBef>
          <a:spcPct val="20000"/>
        </a:spcBef>
        <a:spcAft>
          <a:spcPct val="50000"/>
        </a:spcAft>
        <a:buFont typeface="Arial" charset="0"/>
        <a:buChar char=" "/>
        <a:defRPr sz="1200">
          <a:solidFill>
            <a:srgbClr val="6B6B6B"/>
          </a:solidFill>
          <a:latin typeface="+mn-lt"/>
        </a:defRPr>
      </a:lvl7pPr>
      <a:lvl8pPr marL="2713038" indent="-174625" algn="l" rtl="0" fontAlgn="base">
        <a:lnSpc>
          <a:spcPct val="110000"/>
        </a:lnSpc>
        <a:spcBef>
          <a:spcPct val="20000"/>
        </a:spcBef>
        <a:spcAft>
          <a:spcPct val="50000"/>
        </a:spcAft>
        <a:buFont typeface="Arial" charset="0"/>
        <a:buChar char=" "/>
        <a:defRPr sz="1200">
          <a:solidFill>
            <a:srgbClr val="6B6B6B"/>
          </a:solidFill>
          <a:latin typeface="+mn-lt"/>
        </a:defRPr>
      </a:lvl8pPr>
      <a:lvl9pPr marL="3170238" indent="-174625" algn="l" rtl="0" fontAlgn="base">
        <a:lnSpc>
          <a:spcPct val="110000"/>
        </a:lnSpc>
        <a:spcBef>
          <a:spcPct val="20000"/>
        </a:spcBef>
        <a:spcAft>
          <a:spcPct val="50000"/>
        </a:spcAft>
        <a:buFont typeface="Arial" charset="0"/>
        <a:buChar char=" "/>
        <a:defRPr sz="1200">
          <a:solidFill>
            <a:srgbClr val="6B6B6B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hyperlink" Target="https://www.u-picardie.fr/mundus-mesc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800258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0B72B5"/>
                </a:solidFill>
                <a:latin typeface="+mj-lt"/>
                <a:ea typeface="Geneva" charset="-128"/>
                <a:cs typeface="Geneva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0B72B5"/>
                </a:solidFill>
                <a:latin typeface="Arial" charset="0"/>
                <a:ea typeface="Geneva" charset="-128"/>
                <a:cs typeface="Geneva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0B72B5"/>
                </a:solidFill>
                <a:latin typeface="Arial" charset="0"/>
                <a:ea typeface="Geneva" charset="-128"/>
                <a:cs typeface="Geneva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0B72B5"/>
                </a:solidFill>
                <a:latin typeface="Arial" charset="0"/>
                <a:ea typeface="Geneva" charset="-128"/>
                <a:cs typeface="Geneva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0B72B5"/>
                </a:solidFill>
                <a:latin typeface="Arial" charset="0"/>
                <a:ea typeface="Geneva" charset="-128"/>
                <a:cs typeface="Geneva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B72B5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B72B5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B72B5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B72B5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altLang="fr-FR" b="1" i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MASTER COURSE  MESC+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175" y="2205038"/>
            <a:ext cx="91440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450850" indent="-268288">
              <a:defRPr>
                <a:solidFill>
                  <a:schemeClr val="tx1"/>
                </a:solidFill>
                <a:latin typeface="Arial" charset="0"/>
              </a:defRPr>
            </a:lvl4pPr>
            <a:lvl5pPr marL="450850" indent="-268288">
              <a:defRPr>
                <a:solidFill>
                  <a:schemeClr val="tx1"/>
                </a:solidFill>
                <a:latin typeface="Arial" charset="0"/>
              </a:defRPr>
            </a:lvl5pPr>
            <a:lvl6pPr marL="908050" indent="-268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365250" indent="-268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822450" indent="-268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279650" indent="-268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3">
              <a:spcBef>
                <a:spcPct val="30000"/>
              </a:spcBef>
              <a:buClr>
                <a:srgbClr val="0B72B5"/>
              </a:buClr>
              <a:buFontTx/>
              <a:buChar char="•"/>
              <a:defRPr/>
            </a:pPr>
            <a:r>
              <a:rPr lang="en-GB" altLang="fr-FR" sz="1600" b="1" dirty="0" smtClean="0">
                <a:solidFill>
                  <a:srgbClr val="0B72B5"/>
                </a:solidFill>
                <a:latin typeface="Verdana" pitchFamily="34" charset="0"/>
              </a:rPr>
              <a:t>2-years program in English (3 semesters of Class, 6-months Thesis)</a:t>
            </a:r>
          </a:p>
          <a:p>
            <a:pPr marL="432000" lvl="3">
              <a:spcBef>
                <a:spcPct val="30000"/>
              </a:spcBef>
              <a:buClr>
                <a:srgbClr val="0B72B5"/>
              </a:buClr>
              <a:defRPr/>
            </a:pPr>
            <a:r>
              <a:rPr lang="en-GB" altLang="fr-FR" sz="1600" b="1" i="1" dirty="0" smtClean="0">
                <a:solidFill>
                  <a:srgbClr val="0099FF"/>
                </a:solidFill>
                <a:latin typeface="Verdana" pitchFamily="34" charset="0"/>
              </a:rPr>
              <a:t>	</a:t>
            </a:r>
            <a:r>
              <a:rPr lang="en-GB" altLang="fr-FR" sz="1200" i="1" dirty="0" smtClean="0">
                <a:latin typeface="Verdana" pitchFamily="34" charset="0"/>
              </a:rPr>
              <a:t>Inorganic chemistry 	Characterisation techniques: XRD, Microscopy, Thermal analysis,... </a:t>
            </a:r>
          </a:p>
          <a:p>
            <a:pPr marL="432000" lvl="4" algn="just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Char char=" "/>
              <a:defRPr/>
            </a:pPr>
            <a:r>
              <a:rPr lang="en-GB" altLang="fr-FR" sz="1200" i="1" dirty="0" smtClean="0">
                <a:latin typeface="Verdana" pitchFamily="34" charset="0"/>
              </a:rPr>
              <a:t>Electrochemistry		Thermodynamics	        Crystallography,	Energy/hydrogen storage</a:t>
            </a:r>
          </a:p>
          <a:p>
            <a:pPr marL="432000" lvl="4" algn="just">
              <a:spcBef>
                <a:spcPct val="20000"/>
              </a:spcBef>
              <a:spcAft>
                <a:spcPct val="50000"/>
              </a:spcAft>
              <a:buFont typeface="Arial" charset="0"/>
              <a:buChar char=" "/>
              <a:defRPr/>
            </a:pPr>
            <a:r>
              <a:rPr lang="en-GB" altLang="fr-FR" sz="1200" i="1" dirty="0" smtClean="0">
                <a:latin typeface="Verdana" pitchFamily="34" charset="0"/>
              </a:rPr>
              <a:t>Nanomaterials		Intellectual Property</a:t>
            </a:r>
          </a:p>
          <a:p>
            <a:pPr lvl="3">
              <a:spcBef>
                <a:spcPct val="30000"/>
              </a:spcBef>
              <a:buClr>
                <a:srgbClr val="0B72B5"/>
              </a:buClr>
              <a:buFontTx/>
              <a:buChar char="•"/>
              <a:defRPr/>
            </a:pPr>
            <a:endParaRPr lang="en-GB" altLang="fr-FR" sz="500" b="1" dirty="0" smtClean="0">
              <a:solidFill>
                <a:srgbClr val="0099FF"/>
              </a:solidFill>
              <a:latin typeface="Verdana" pitchFamily="34" charset="0"/>
            </a:endParaRPr>
          </a:p>
          <a:p>
            <a:pPr lvl="3">
              <a:spcBef>
                <a:spcPct val="30000"/>
              </a:spcBef>
              <a:buClr>
                <a:srgbClr val="0B72B5"/>
              </a:buClr>
              <a:buFontTx/>
              <a:buChar char="•"/>
              <a:defRPr/>
            </a:pPr>
            <a:r>
              <a:rPr lang="en-GB" altLang="fr-FR" sz="1600" b="1" dirty="0" smtClean="0">
                <a:solidFill>
                  <a:srgbClr val="0B72B5"/>
                </a:solidFill>
                <a:latin typeface="Verdana" pitchFamily="34" charset="0"/>
              </a:rPr>
              <a:t>7 Partner Universities</a:t>
            </a:r>
            <a:endParaRPr lang="en-GB" altLang="fr-FR" dirty="0" smtClean="0">
              <a:solidFill>
                <a:srgbClr val="0B72B5"/>
              </a:solidFill>
              <a:latin typeface="Verdana" pitchFamily="34" charset="0"/>
            </a:endParaRPr>
          </a:p>
          <a:p>
            <a:pPr lvl="3">
              <a:spcBef>
                <a:spcPct val="30000"/>
              </a:spcBef>
              <a:buClr>
                <a:srgbClr val="0B72B5"/>
              </a:buClr>
              <a:defRPr/>
            </a:pPr>
            <a:r>
              <a:rPr lang="en-GB" altLang="fr-FR" sz="1200" i="1" dirty="0" smtClean="0">
                <a:latin typeface="Verdana" pitchFamily="34" charset="0"/>
              </a:rPr>
              <a:t>	Amiens (FRANCE), Toulouse (FRANCE) </a:t>
            </a:r>
          </a:p>
          <a:p>
            <a:pPr lvl="3">
              <a:spcBef>
                <a:spcPct val="30000"/>
              </a:spcBef>
              <a:buClr>
                <a:srgbClr val="0B72B5"/>
              </a:buClr>
              <a:defRPr/>
            </a:pPr>
            <a:r>
              <a:rPr lang="en-GB" altLang="fr-FR" sz="1200" i="1" dirty="0" smtClean="0">
                <a:latin typeface="Verdana" pitchFamily="34" charset="0"/>
              </a:rPr>
              <a:t>	</a:t>
            </a:r>
            <a:r>
              <a:rPr lang="en-GB" altLang="fr-FR" sz="1200" i="1" dirty="0">
                <a:latin typeface="Verdana" pitchFamily="34" charset="0"/>
              </a:rPr>
              <a:t>Bilbao País </a:t>
            </a:r>
            <a:r>
              <a:rPr lang="en-GB" altLang="fr-FR" sz="1200" i="1" dirty="0" smtClean="0">
                <a:latin typeface="Verdana" pitchFamily="34" charset="0"/>
              </a:rPr>
              <a:t>Vasco (SPAIN)</a:t>
            </a:r>
          </a:p>
          <a:p>
            <a:pPr lvl="3">
              <a:spcBef>
                <a:spcPct val="30000"/>
              </a:spcBef>
              <a:buClr>
                <a:srgbClr val="0B72B5"/>
              </a:buClr>
              <a:defRPr/>
            </a:pPr>
            <a:r>
              <a:rPr lang="en-GB" altLang="fr-FR" sz="1200" i="1" dirty="0" smtClean="0">
                <a:latin typeface="Verdana" pitchFamily="34" charset="0"/>
              </a:rPr>
              <a:t>	Warsaw (POLAND)</a:t>
            </a:r>
          </a:p>
          <a:p>
            <a:pPr lvl="3">
              <a:spcBef>
                <a:spcPct val="30000"/>
              </a:spcBef>
              <a:buClr>
                <a:srgbClr val="0B72B5"/>
              </a:buClr>
              <a:defRPr/>
            </a:pPr>
            <a:r>
              <a:rPr lang="en-GB" altLang="fr-FR" sz="1200" i="1" dirty="0">
                <a:latin typeface="Verdana" pitchFamily="34" charset="0"/>
              </a:rPr>
              <a:t> </a:t>
            </a:r>
            <a:r>
              <a:rPr lang="en-GB" altLang="fr-FR" sz="1200" i="1" dirty="0" smtClean="0">
                <a:latin typeface="Verdana" pitchFamily="34" charset="0"/>
              </a:rPr>
              <a:t>    Ljubljana (SLOVENIA)</a:t>
            </a:r>
          </a:p>
          <a:p>
            <a:pPr lvl="3">
              <a:spcBef>
                <a:spcPct val="30000"/>
              </a:spcBef>
              <a:buClr>
                <a:srgbClr val="0B72B5"/>
              </a:buClr>
              <a:defRPr/>
            </a:pPr>
            <a:r>
              <a:rPr lang="en-GB" altLang="fr-FR" sz="1200" i="1" dirty="0" smtClean="0">
                <a:latin typeface="Verdana" pitchFamily="34" charset="0"/>
              </a:rPr>
              <a:t>	DEAKIN (AUSTRALIA), DREXEL (USA)</a:t>
            </a:r>
          </a:p>
          <a:p>
            <a:pPr lvl="3">
              <a:spcBef>
                <a:spcPct val="30000"/>
              </a:spcBef>
              <a:buClr>
                <a:srgbClr val="0B72B5"/>
              </a:buClr>
              <a:defRPr/>
            </a:pPr>
            <a:endParaRPr lang="en-GB" altLang="fr-FR" sz="1200" i="1" dirty="0">
              <a:latin typeface="Verdana" pitchFamily="34" charset="0"/>
            </a:endParaRPr>
          </a:p>
          <a:p>
            <a:pPr marL="468312" lvl="3" indent="-285750">
              <a:spcBef>
                <a:spcPct val="30000"/>
              </a:spcBef>
              <a:buClr>
                <a:srgbClr val="0B72B5"/>
              </a:buClr>
              <a:buFont typeface="Arial" panose="020B0604020202020204" pitchFamily="34" charset="0"/>
              <a:buChar char="•"/>
              <a:defRPr/>
            </a:pPr>
            <a:r>
              <a:rPr lang="en-GB" altLang="fr-FR" sz="1600" b="1" dirty="0" smtClean="0">
                <a:solidFill>
                  <a:srgbClr val="0B72B5"/>
                </a:solidFill>
                <a:latin typeface="Verdana" pitchFamily="34" charset="0"/>
              </a:rPr>
              <a:t>RS2E and ALISTORE Networks as partners</a:t>
            </a:r>
          </a:p>
          <a:p>
            <a:pPr marL="468312" lvl="3" indent="-285750">
              <a:spcBef>
                <a:spcPct val="30000"/>
              </a:spcBef>
              <a:buClr>
                <a:srgbClr val="0B72B5"/>
              </a:buClr>
              <a:buFont typeface="Arial" panose="020B0604020202020204" pitchFamily="34" charset="0"/>
              <a:buChar char="•"/>
              <a:defRPr/>
            </a:pPr>
            <a:r>
              <a:rPr lang="en-GB" altLang="fr-FR" sz="1600" b="1" dirty="0" smtClean="0">
                <a:solidFill>
                  <a:srgbClr val="0B72B5"/>
                </a:solidFill>
                <a:latin typeface="Verdana" pitchFamily="34" charset="0"/>
              </a:rPr>
              <a:t>Many Leading Companies involved</a:t>
            </a:r>
          </a:p>
          <a:p>
            <a:pPr marL="468312" lvl="3" indent="-285750">
              <a:spcBef>
                <a:spcPct val="30000"/>
              </a:spcBef>
              <a:buClr>
                <a:srgbClr val="0B72B5"/>
              </a:buClr>
              <a:buFont typeface="Arial" panose="020B0604020202020204" pitchFamily="34" charset="0"/>
              <a:buChar char="•"/>
              <a:defRPr/>
            </a:pPr>
            <a:endParaRPr lang="en-GB" altLang="fr-FR" sz="1600" b="1" dirty="0">
              <a:solidFill>
                <a:srgbClr val="0B72B5"/>
              </a:solidFill>
              <a:latin typeface="Verdana" pitchFamily="34" charset="0"/>
            </a:endParaRPr>
          </a:p>
          <a:p>
            <a:pPr marL="182562" lvl="3" indent="0" algn="ctr">
              <a:spcBef>
                <a:spcPct val="30000"/>
              </a:spcBef>
              <a:buClr>
                <a:srgbClr val="0B72B5"/>
              </a:buClr>
              <a:defRPr/>
            </a:pPr>
            <a:r>
              <a:rPr lang="en-GB" altLang="fr-FR" sz="1600" b="1" dirty="0" smtClean="0">
                <a:solidFill>
                  <a:srgbClr val="C00000"/>
                </a:solidFill>
                <a:latin typeface="Verdana" pitchFamily="34" charset="0"/>
              </a:rPr>
              <a:t>31 </a:t>
            </a:r>
            <a:r>
              <a:rPr lang="en-GB" altLang="fr-FR" sz="1600" b="1" dirty="0" smtClean="0">
                <a:solidFill>
                  <a:srgbClr val="C00000"/>
                </a:solidFill>
                <a:latin typeface="Verdana" pitchFamily="34" charset="0"/>
              </a:rPr>
              <a:t>k€ Scholarships : DEADLINE for APPLICATION = </a:t>
            </a:r>
            <a:r>
              <a:rPr lang="en-GB" altLang="fr-FR" sz="1600" b="1" dirty="0" smtClean="0">
                <a:solidFill>
                  <a:srgbClr val="C00000"/>
                </a:solidFill>
                <a:latin typeface="Verdana" pitchFamily="34" charset="0"/>
              </a:rPr>
              <a:t>10 March, </a:t>
            </a:r>
            <a:r>
              <a:rPr lang="en-GB" altLang="fr-FR" sz="1600" b="1" dirty="0" smtClean="0">
                <a:solidFill>
                  <a:srgbClr val="C00000"/>
                </a:solidFill>
                <a:latin typeface="Verdana" pitchFamily="34" charset="0"/>
              </a:rPr>
              <a:t>2019</a:t>
            </a:r>
            <a:endParaRPr lang="en-GB" altLang="fr-FR" sz="1600" dirty="0">
              <a:solidFill>
                <a:srgbClr val="C00000"/>
              </a:solidFill>
              <a:latin typeface="Verdana" pitchFamily="34" charset="0"/>
            </a:endParaRPr>
          </a:p>
          <a:p>
            <a:pPr lvl="3">
              <a:spcBef>
                <a:spcPct val="30000"/>
              </a:spcBef>
              <a:buClr>
                <a:srgbClr val="0B72B5"/>
              </a:buClr>
              <a:defRPr/>
            </a:pPr>
            <a:endParaRPr lang="en-GB" altLang="fr-FR" sz="1200" i="1" dirty="0" smtClean="0">
              <a:latin typeface="Verdana" pitchFamily="34" charset="0"/>
            </a:endParaRPr>
          </a:p>
        </p:txBody>
      </p:sp>
      <p:pic>
        <p:nvPicPr>
          <p:cNvPr id="8196" name="Picture 5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37719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ZoneTexte 4"/>
          <p:cNvSpPr txBox="1">
            <a:spLocks noChangeArrowheads="1"/>
          </p:cNvSpPr>
          <p:nvPr/>
        </p:nvSpPr>
        <p:spPr bwMode="auto">
          <a:xfrm>
            <a:off x="4105275" y="1125538"/>
            <a:ext cx="5219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82563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lvl="3">
              <a:spcBef>
                <a:spcPct val="30000"/>
              </a:spcBef>
              <a:buClr>
                <a:srgbClr val="0B72B5"/>
              </a:buClr>
            </a:pPr>
            <a:r>
              <a:rPr lang="en-GB" altLang="fr-FR" sz="1600" b="1">
                <a:solidFill>
                  <a:srgbClr val="0B72B5"/>
                </a:solidFill>
                <a:latin typeface="Verdana" panose="020B0604030504040204" pitchFamily="34" charset="0"/>
              </a:rPr>
              <a:t>ERASMUS MUNDUS EMJMD (2018-2024)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4595813" y="1484313"/>
            <a:ext cx="4224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r>
              <a:rPr lang="fr-FR" altLang="fr-FR">
                <a:hlinkClick r:id="rId4"/>
              </a:rPr>
              <a:t>https://www.u-picardie.fr/mundus-mesc/</a:t>
            </a:r>
            <a:endParaRPr lang="fr-FR" altLang="fr-FR"/>
          </a:p>
        </p:txBody>
      </p:sp>
      <p:pic>
        <p:nvPicPr>
          <p:cNvPr id="8199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0106" y="3141663"/>
            <a:ext cx="2970212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684213" y="6653213"/>
            <a:ext cx="2663825" cy="409575"/>
          </a:xfrm>
        </p:spPr>
        <p:txBody>
          <a:bodyPr/>
          <a:lstStyle/>
          <a:p>
            <a:pPr>
              <a:defRPr/>
            </a:pPr>
            <a:r>
              <a:rPr lang="fr-FR" altLang="fr-FR" dirty="0" err="1" smtClean="0"/>
              <a:t>Alistore</a:t>
            </a:r>
            <a:r>
              <a:rPr lang="fr-FR" altLang="fr-FR" dirty="0" smtClean="0"/>
              <a:t> ERI | www.alistore.eu</a:t>
            </a:r>
            <a:endParaRPr lang="fr-F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 err="1" smtClean="0"/>
              <a:t>Alistore</a:t>
            </a:r>
            <a:r>
              <a:rPr lang="fr-FR" altLang="fr-FR" dirty="0" smtClean="0"/>
              <a:t> ERI | www.alistore.eu</a:t>
            </a:r>
            <a:endParaRPr lang="fr-FR" altLang="fr-FR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800258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0B72B5"/>
                </a:solidFill>
                <a:latin typeface="+mj-lt"/>
                <a:ea typeface="Geneva" charset="-128"/>
                <a:cs typeface="Geneva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0B72B5"/>
                </a:solidFill>
                <a:latin typeface="Arial" charset="0"/>
                <a:ea typeface="Geneva" charset="-128"/>
                <a:cs typeface="Geneva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0B72B5"/>
                </a:solidFill>
                <a:latin typeface="Arial" charset="0"/>
                <a:ea typeface="Geneva" charset="-128"/>
                <a:cs typeface="Geneva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0B72B5"/>
                </a:solidFill>
                <a:latin typeface="Arial" charset="0"/>
                <a:ea typeface="Geneva" charset="-128"/>
                <a:cs typeface="Geneva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0B72B5"/>
                </a:solidFill>
                <a:latin typeface="Arial" charset="0"/>
                <a:ea typeface="Geneva" charset="-128"/>
                <a:cs typeface="Geneva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B72B5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B72B5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B72B5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B72B5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altLang="fr-FR" b="1" i="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Achievements</a:t>
            </a:r>
            <a:r>
              <a:rPr lang="fr-FR" altLang="fr-FR" b="1" i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MESC+</a:t>
            </a:r>
            <a:endParaRPr lang="fr-FR" altLang="fr-FR" b="1" i="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t="8234" r="5369" b="11044"/>
          <a:stretch/>
        </p:blipFill>
        <p:spPr bwMode="auto">
          <a:xfrm>
            <a:off x="459157" y="3863740"/>
            <a:ext cx="4832923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9"/>
          <a:stretch/>
        </p:blipFill>
        <p:spPr bwMode="auto">
          <a:xfrm>
            <a:off x="663044" y="1124744"/>
            <a:ext cx="2766887" cy="26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543600" y="1124744"/>
            <a:ext cx="360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Running </a:t>
            </a:r>
            <a:r>
              <a:rPr lang="fr-FR" sz="1600" dirty="0" err="1" smtClean="0">
                <a:latin typeface="+mn-lt"/>
              </a:rPr>
              <a:t>since</a:t>
            </a:r>
            <a:r>
              <a:rPr lang="fr-FR" sz="1600" dirty="0" smtClean="0">
                <a:latin typeface="+mn-lt"/>
              </a:rPr>
              <a:t> 2004</a:t>
            </a:r>
          </a:p>
          <a:p>
            <a:endParaRPr lang="fr-FR" sz="1600" dirty="0" smtClean="0">
              <a:latin typeface="+mn-lt"/>
            </a:endParaRPr>
          </a:p>
          <a:p>
            <a:r>
              <a:rPr lang="fr-FR" sz="1600" dirty="0" smtClean="0">
                <a:latin typeface="+mn-lt"/>
              </a:rPr>
              <a:t>Joint Master </a:t>
            </a:r>
            <a:r>
              <a:rPr lang="fr-FR" sz="1600" dirty="0" err="1" smtClean="0">
                <a:latin typeface="+mn-lt"/>
              </a:rPr>
              <a:t>Degree</a:t>
            </a:r>
            <a:endParaRPr lang="fr-FR" sz="1600" dirty="0" smtClean="0">
              <a:latin typeface="+mn-lt"/>
            </a:endParaRPr>
          </a:p>
          <a:p>
            <a:endParaRPr lang="fr-FR" sz="1600" dirty="0" smtClean="0">
              <a:latin typeface="+mn-lt"/>
            </a:endParaRPr>
          </a:p>
          <a:p>
            <a:r>
              <a:rPr lang="fr-FR" sz="1600" dirty="0" smtClean="0">
                <a:latin typeface="+mn-lt"/>
              </a:rPr>
              <a:t>14 classes</a:t>
            </a:r>
          </a:p>
          <a:p>
            <a:endParaRPr lang="fr-FR" sz="1600" dirty="0" smtClean="0">
              <a:latin typeface="+mn-lt"/>
            </a:endParaRPr>
          </a:p>
          <a:p>
            <a:r>
              <a:rPr lang="fr-FR" sz="1600" dirty="0" smtClean="0">
                <a:latin typeface="+mn-lt"/>
              </a:rPr>
              <a:t>256 </a:t>
            </a:r>
            <a:r>
              <a:rPr lang="fr-FR" sz="1600" dirty="0" err="1" smtClean="0">
                <a:latin typeface="+mn-lt"/>
              </a:rPr>
              <a:t>students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enrolled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from</a:t>
            </a:r>
            <a:r>
              <a:rPr lang="fr-FR" sz="1600" dirty="0" smtClean="0">
                <a:latin typeface="+mn-lt"/>
              </a:rPr>
              <a:t> 48 countries</a:t>
            </a:r>
          </a:p>
          <a:p>
            <a:endParaRPr lang="fr-FR" sz="1600" dirty="0" smtClean="0">
              <a:latin typeface="+mn-lt"/>
            </a:endParaRPr>
          </a:p>
          <a:p>
            <a:r>
              <a:rPr lang="fr-FR" sz="1600" dirty="0" smtClean="0">
                <a:latin typeface="+mn-lt"/>
              </a:rPr>
              <a:t>246 </a:t>
            </a:r>
            <a:r>
              <a:rPr lang="fr-FR" sz="1600" dirty="0" err="1" smtClean="0">
                <a:latin typeface="+mn-lt"/>
              </a:rPr>
              <a:t>graduates</a:t>
            </a:r>
            <a:r>
              <a:rPr lang="fr-FR" sz="1600" dirty="0" smtClean="0">
                <a:latin typeface="+mn-lt"/>
              </a:rPr>
              <a:t>, </a:t>
            </a:r>
            <a:r>
              <a:rPr lang="fr-FR" sz="1600" dirty="0" err="1" smtClean="0">
                <a:latin typeface="+mn-lt"/>
              </a:rPr>
              <a:t>strong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alumni</a:t>
            </a:r>
            <a:r>
              <a:rPr lang="fr-FR" sz="1600" dirty="0" smtClean="0">
                <a:latin typeface="+mn-lt"/>
              </a:rPr>
              <a:t> network</a:t>
            </a:r>
          </a:p>
          <a:p>
            <a:endParaRPr lang="fr-FR" sz="1600" dirty="0" smtClean="0">
              <a:latin typeface="+mn-lt"/>
            </a:endParaRPr>
          </a:p>
          <a:p>
            <a:r>
              <a:rPr lang="fr-FR" sz="1600" dirty="0" smtClean="0">
                <a:latin typeface="+mn-lt"/>
              </a:rPr>
              <a:t>More </a:t>
            </a:r>
            <a:r>
              <a:rPr lang="fr-FR" sz="1600" dirty="0" err="1" smtClean="0">
                <a:latin typeface="+mn-lt"/>
              </a:rPr>
              <a:t>than</a:t>
            </a:r>
            <a:r>
              <a:rPr lang="fr-FR" sz="1600" dirty="0" smtClean="0">
                <a:latin typeface="+mn-lt"/>
              </a:rPr>
              <a:t> 75% go for a PhD, </a:t>
            </a:r>
            <a:r>
              <a:rPr lang="fr-FR" sz="1600" dirty="0" err="1" smtClean="0">
                <a:latin typeface="+mn-lt"/>
              </a:rPr>
              <a:t>mostly</a:t>
            </a:r>
            <a:r>
              <a:rPr lang="fr-FR" sz="1600" dirty="0" smtClean="0">
                <a:latin typeface="+mn-lt"/>
              </a:rPr>
              <a:t> in Europe</a:t>
            </a:r>
          </a:p>
          <a:p>
            <a:endParaRPr lang="fr-FR" sz="1600" dirty="0" smtClean="0">
              <a:latin typeface="+mn-lt"/>
            </a:endParaRPr>
          </a:p>
          <a:p>
            <a:r>
              <a:rPr lang="fr-FR" sz="1600" dirty="0" err="1" smtClean="0">
                <a:latin typeface="+mn-lt"/>
              </a:rPr>
              <a:t>Strong</a:t>
            </a:r>
            <a:r>
              <a:rPr lang="fr-FR" sz="1600" dirty="0" smtClean="0">
                <a:latin typeface="+mn-lt"/>
              </a:rPr>
              <a:t> support </a:t>
            </a:r>
            <a:r>
              <a:rPr lang="fr-FR" sz="1600" dirty="0" err="1" smtClean="0">
                <a:latin typeface="+mn-lt"/>
              </a:rPr>
              <a:t>from</a:t>
            </a:r>
            <a:r>
              <a:rPr lang="fr-FR" sz="1600" dirty="0" smtClean="0">
                <a:latin typeface="+mn-lt"/>
              </a:rPr>
              <a:t> the </a:t>
            </a:r>
            <a:r>
              <a:rPr lang="fr-FR" sz="1600" dirty="0" err="1" smtClean="0">
                <a:latin typeface="+mn-lt"/>
              </a:rPr>
              <a:t>industry</a:t>
            </a:r>
            <a:r>
              <a:rPr lang="fr-FR" sz="1600" dirty="0" smtClean="0">
                <a:latin typeface="+mn-lt"/>
              </a:rPr>
              <a:t>: 8 </a:t>
            </a:r>
            <a:r>
              <a:rPr lang="fr-FR" sz="1600" dirty="0" err="1" smtClean="0">
                <a:latin typeface="+mn-lt"/>
              </a:rPr>
              <a:t>scholarships</a:t>
            </a:r>
            <a:r>
              <a:rPr lang="fr-FR" sz="1600" dirty="0" smtClean="0">
                <a:latin typeface="+mn-lt"/>
              </a:rPr>
              <a:t> per </a:t>
            </a:r>
            <a:r>
              <a:rPr lang="fr-FR" sz="1600" dirty="0" err="1" smtClean="0">
                <a:latin typeface="+mn-lt"/>
              </a:rPr>
              <a:t>year</a:t>
            </a:r>
            <a:endParaRPr lang="fr-FR" sz="1600" dirty="0" smtClean="0">
              <a:latin typeface="+mn-lt"/>
            </a:endParaRPr>
          </a:p>
          <a:p>
            <a:endParaRPr lang="fr-FR" sz="1600" dirty="0" smtClean="0">
              <a:latin typeface="+mn-lt"/>
            </a:endParaRPr>
          </a:p>
          <a:p>
            <a:r>
              <a:rPr lang="fr-FR" sz="1600" dirty="0" smtClean="0">
                <a:latin typeface="+mn-lt"/>
              </a:rPr>
              <a:t>Master </a:t>
            </a:r>
            <a:r>
              <a:rPr lang="fr-FR" sz="1600" dirty="0" err="1" smtClean="0">
                <a:latin typeface="+mn-lt"/>
              </a:rPr>
              <a:t>Thesis</a:t>
            </a:r>
            <a:r>
              <a:rPr lang="fr-FR" sz="1600" dirty="0" smtClean="0">
                <a:latin typeface="+mn-lt"/>
              </a:rPr>
              <a:t> topics all over Europe (</a:t>
            </a:r>
            <a:r>
              <a:rPr lang="fr-FR" sz="1600" dirty="0" err="1" smtClean="0">
                <a:latin typeface="+mn-lt"/>
              </a:rPr>
              <a:t>Alistore</a:t>
            </a:r>
            <a:r>
              <a:rPr lang="fr-FR" sz="1600" dirty="0" smtClean="0">
                <a:latin typeface="+mn-lt"/>
              </a:rPr>
              <a:t>, RS2E, </a:t>
            </a:r>
            <a:r>
              <a:rPr lang="fr-FR" sz="1600" dirty="0" err="1" smtClean="0">
                <a:latin typeface="+mn-lt"/>
              </a:rPr>
              <a:t>companies</a:t>
            </a:r>
            <a:r>
              <a:rPr lang="fr-FR" sz="1600" dirty="0" smtClean="0">
                <a:latin typeface="+mn-lt"/>
              </a:rPr>
              <a:t>)</a:t>
            </a:r>
            <a:endParaRPr lang="fr-FR" sz="1600" dirty="0"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6632"/>
            <a:ext cx="1415792" cy="86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28204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95</Words>
  <Application>Microsoft Office PowerPoint</Application>
  <PresentationFormat>Affichage à l'écran (4:3)</PresentationFormat>
  <Paragraphs>37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Geneva</vt:lpstr>
      <vt:lpstr>Verdana</vt:lpstr>
      <vt:lpstr>Modèle par défaut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Vanessa</dc:creator>
  <cp:lastModifiedBy>Jamila Tamimy</cp:lastModifiedBy>
  <cp:revision>63</cp:revision>
  <cp:lastPrinted>2017-06-08T11:37:35Z</cp:lastPrinted>
  <dcterms:created xsi:type="dcterms:W3CDTF">2010-01-11T10:40:42Z</dcterms:created>
  <dcterms:modified xsi:type="dcterms:W3CDTF">2018-11-20T13:58:48Z</dcterms:modified>
</cp:coreProperties>
</file>